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42A2-3363-4E54-B9AC-39F394759BAF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AEEA-403F-4789-9A40-66291E0FD5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155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42A2-3363-4E54-B9AC-39F394759BAF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AEEA-403F-4789-9A40-66291E0FD5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8867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42A2-3363-4E54-B9AC-39F394759BAF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AEEA-403F-4789-9A40-66291E0FD5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827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42A2-3363-4E54-B9AC-39F394759BAF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AEEA-403F-4789-9A40-66291E0FD5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590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42A2-3363-4E54-B9AC-39F394759BAF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AEEA-403F-4789-9A40-66291E0FD5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579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42A2-3363-4E54-B9AC-39F394759BAF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AEEA-403F-4789-9A40-66291E0FD5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10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42A2-3363-4E54-B9AC-39F394759BAF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AEEA-403F-4789-9A40-66291E0FD5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678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42A2-3363-4E54-B9AC-39F394759BAF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AEEA-403F-4789-9A40-66291E0FD5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12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42A2-3363-4E54-B9AC-39F394759BAF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AEEA-403F-4789-9A40-66291E0FD5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732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42A2-3363-4E54-B9AC-39F394759BAF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AEEA-403F-4789-9A40-66291E0FD5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620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42A2-3363-4E54-B9AC-39F394759BAF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AEEA-403F-4789-9A40-66291E0FD5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8298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B42A2-3363-4E54-B9AC-39F394759BAF}" type="datetimeFigureOut">
              <a:rPr lang="zh-CN" altLang="en-US" smtClean="0"/>
              <a:t>2020/12/28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EAEEA-403F-4789-9A40-66291E0FD5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019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418138" y="897774"/>
            <a:ext cx="7497387" cy="5216532"/>
            <a:chOff x="2418138" y="324196"/>
            <a:chExt cx="7497387" cy="521653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文本框 3"/>
                <p:cNvSpPr txBox="1"/>
                <p:nvPr/>
              </p:nvSpPr>
              <p:spPr>
                <a:xfrm>
                  <a:off x="2418138" y="324196"/>
                  <a:ext cx="6808123" cy="461665"/>
                </a:xfrm>
                <a:prstGeom prst="rect">
                  <a:avLst/>
                </a:prstGeom>
                <a:ln/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1. Read the converted MATLAB data, a series of heterodyne signal </a:t>
                  </a:r>
                  <a14:m>
                    <m:oMath xmlns:m="http://schemas.openxmlformats.org/officeDocument/2006/math">
                      <m:r>
                        <a:rPr lang="en-US" altLang="zh-CN" sz="1200" i="1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zh-CN" altLang="zh-CN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a14:m>
                  <a:r>
                    <a:rPr lang="en-US" altLang="zh-CN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with and without </a:t>
                  </a:r>
                  <a:r>
                    <a:rPr lang="en-US" altLang="zh-C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measured sample</a:t>
                  </a:r>
                  <a:r>
                    <a:rPr lang="en-US" altLang="zh-C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:r>
                    <a:rPr lang="en-US" altLang="zh-CN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into the workspace of MATLAB. </a:t>
                  </a:r>
                  <a:endParaRPr lang="zh-CN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" name="文本框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8138" y="324196"/>
                  <a:ext cx="6808123" cy="461665"/>
                </a:xfrm>
                <a:prstGeom prst="rect">
                  <a:avLst/>
                </a:prstGeom>
                <a:blipFill>
                  <a:blip r:embed="rId2"/>
                  <a:stretch>
                    <a:fillRect l="-90" b="-7792"/>
                  </a:stretch>
                </a:blipFill>
                <a:ln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文本框 4"/>
                <p:cNvSpPr txBox="1"/>
                <p:nvPr/>
              </p:nvSpPr>
              <p:spPr>
                <a:xfrm>
                  <a:off x="2418138" y="1174852"/>
                  <a:ext cx="6808123" cy="646331"/>
                </a:xfrm>
                <a:prstGeom prst="rect">
                  <a:avLst/>
                </a:prstGeom>
                <a:ln/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algn="just">
                    <a:defRPr sz="1200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</a:lstStyle>
                <a:p>
                  <a:r>
                    <a:rPr lang="en-US" altLang="zh-CN" dirty="0"/>
                    <a:t>2. Determine the first and the last data points in </a:t>
                  </a:r>
                  <a14:m>
                    <m:oMath xmlns:m="http://schemas.openxmlformats.org/officeDocument/2006/math">
                      <m:r>
                        <a:rPr lang="en-US" altLang="zh-CN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zh-CN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altLang="zh-CN" dirty="0"/>
                    <a:t>for each Hadamard-like pattern and chop this segment of data out. There</a:t>
                  </a:r>
                  <a:r>
                    <a:rPr lang="zh-CN" altLang="en-US" dirty="0"/>
                    <a:t> </a:t>
                  </a:r>
                  <a:r>
                    <a:rPr lang="en-US" altLang="zh-CN" dirty="0"/>
                    <a:t>are</a:t>
                  </a:r>
                  <a:r>
                    <a:rPr lang="zh-CN" altLang="en-US" dirty="0"/>
                    <a:t> </a:t>
                  </a:r>
                  <a:r>
                    <a:rPr lang="en-US" altLang="zh-CN" dirty="0"/>
                    <a:t>in</a:t>
                  </a:r>
                  <a:r>
                    <a:rPr lang="zh-CN" altLang="en-US" dirty="0"/>
                    <a:t> </a:t>
                  </a:r>
                  <a:r>
                    <a:rPr lang="en-US" altLang="zh-CN" dirty="0"/>
                    <a:t>general</a:t>
                  </a:r>
                  <a:r>
                    <a:rPr lang="zh-CN" altLang="en-US" dirty="0"/>
                    <a:t> </a:t>
                  </a:r>
                  <a:r>
                    <a:rPr lang="en-US" altLang="zh-CN" dirty="0"/>
                    <a:t>60 data points for each order, but we only kept 37 of them due to the dead time of the DMD. </a:t>
                  </a:r>
                  <a:endParaRPr lang="zh-CN" altLang="zh-CN" dirty="0"/>
                </a:p>
              </p:txBody>
            </p:sp>
          </mc:Choice>
          <mc:Fallback xmlns="">
            <p:sp>
              <p:nvSpPr>
                <p:cNvPr id="5" name="文本框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8138" y="1174852"/>
                  <a:ext cx="6808123" cy="646331"/>
                </a:xfrm>
                <a:prstGeom prst="rect">
                  <a:avLst/>
                </a:prstGeom>
                <a:blipFill>
                  <a:blip r:embed="rId3"/>
                  <a:stretch>
                    <a:fillRect l="-90" t="-935" b="-5607"/>
                  </a:stretch>
                </a:blipFill>
                <a:ln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文本框 8"/>
                <p:cNvSpPr txBox="1"/>
                <p:nvPr/>
              </p:nvSpPr>
              <p:spPr>
                <a:xfrm>
                  <a:off x="2418138" y="2210174"/>
                  <a:ext cx="6808123" cy="461665"/>
                </a:xfrm>
                <a:prstGeom prst="rect">
                  <a:avLst/>
                </a:prstGeom>
                <a:ln/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3. </a:t>
                  </a:r>
                  <a:r>
                    <a:rPr lang="en-US" altLang="zh-CN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Apply Fourier transformation to the truncated data and estimate the values of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zh-CN" altLang="zh-CN" sz="1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zh-CN" altLang="zh-CN" sz="1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12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b>
                          <m:r>
                            <a:rPr lang="en-US" altLang="zh-CN" sz="12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r>
                    <a:rPr lang="en-US" altLang="zh-CN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zh-CN" altLang="zh-CN" sz="1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zh-CN" altLang="zh-CN" sz="1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12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𝜑</m:t>
                              </m:r>
                            </m:e>
                          </m:acc>
                        </m:e>
                        <m:sub>
                          <m:r>
                            <a:rPr lang="en-US" altLang="zh-CN" sz="12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r>
                    <a:rPr lang="en-US" altLang="zh-CN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by locating the peak at </a:t>
                  </a:r>
                  <a14:m>
                    <m:oMath xmlns:m="http://schemas.openxmlformats.org/officeDocument/2006/math">
                      <m:r>
                        <a:rPr lang="en-US" altLang="zh-CN" sz="12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∆</m:t>
                      </m:r>
                      <m:r>
                        <a:rPr lang="en-US" altLang="zh-CN" sz="12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𝑓</m:t>
                      </m:r>
                    </m:oMath>
                  </a14:m>
                  <a:r>
                    <a:rPr lang="en-US" altLang="zh-CN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  <a:endParaRPr lang="zh-CN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9" name="文本框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8138" y="2210174"/>
                  <a:ext cx="6808123" cy="461665"/>
                </a:xfrm>
                <a:prstGeom prst="rect">
                  <a:avLst/>
                </a:prstGeom>
                <a:blipFill>
                  <a:blip r:embed="rId4"/>
                  <a:stretch>
                    <a:fillRect l="-90" t="-1316" b="-9211"/>
                  </a:stretch>
                </a:blipFill>
                <a:ln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文本框 10"/>
                <p:cNvSpPr txBox="1"/>
                <p:nvPr/>
              </p:nvSpPr>
              <p:spPr>
                <a:xfrm>
                  <a:off x="2418138" y="3060830"/>
                  <a:ext cx="6808123" cy="475900"/>
                </a:xfrm>
                <a:prstGeom prst="rect">
                  <a:avLst/>
                </a:prstGeom>
                <a:ln/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algn="just">
                    <a:defRPr sz="1200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</a:lstStyle>
                <a:p>
                  <a:r>
                    <a:rPr lang="en-US" altLang="zh-CN" dirty="0" smtClean="0"/>
                    <a:t>4. </a:t>
                  </a:r>
                  <a:r>
                    <a:rPr lang="en-US" altLang="zh-CN" dirty="0"/>
                    <a:t>Compute the coefficient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p>
                        <m:sSup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altLang="zh-CN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sup>
                      </m:sSup>
                    </m:oMath>
                  </a14:m>
                  <a:r>
                    <a:rPr lang="en-US" altLang="zh-CN" dirty="0"/>
                    <a:t> of Hadamard bases by using the following formula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p>
                        <m:sSup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altLang="zh-CN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sup>
                      </m:sSup>
                      <m:r>
                        <a:rPr lang="en-US" altLang="zh-CN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2</m:t>
                          </m:r>
                          <m:acc>
                            <m:accPr>
                              <m:chr m:val="̃"/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b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p>
                        <m:sSup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sup>
                      </m:sSup>
                      <m:r>
                        <a:rPr lang="en-US" altLang="zh-CN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b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zh-CN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</m:oMath>
                  </a14:m>
                  <a:r>
                    <a:rPr lang="en-US" altLang="zh-CN" dirty="0"/>
                    <a:t>. </a:t>
                  </a:r>
                  <a:endParaRPr lang="zh-CN" altLang="zh-CN" dirty="0"/>
                </a:p>
              </p:txBody>
            </p:sp>
          </mc:Choice>
          <mc:Fallback>
            <p:sp>
              <p:nvSpPr>
                <p:cNvPr id="11" name="文本框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8138" y="3060830"/>
                  <a:ext cx="6808123" cy="475900"/>
                </a:xfrm>
                <a:prstGeom prst="rect">
                  <a:avLst/>
                </a:prstGeom>
                <a:blipFill>
                  <a:blip r:embed="rId5"/>
                  <a:stretch>
                    <a:fillRect l="-90" b="-8861"/>
                  </a:stretch>
                </a:blipFill>
                <a:ln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文本框 11"/>
                <p:cNvSpPr txBox="1"/>
                <p:nvPr/>
              </p:nvSpPr>
              <p:spPr>
                <a:xfrm>
                  <a:off x="2418138" y="3925721"/>
                  <a:ext cx="6808123" cy="283026"/>
                </a:xfrm>
                <a:prstGeom prst="rect">
                  <a:avLst/>
                </a:prstGeom>
                <a:ln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5. </a:t>
                  </a:r>
                  <a:r>
                    <a:rPr lang="en-US" altLang="zh-CN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Reconstruct holographic images using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zh-CN" altLang="zh-CN" sz="1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sz="12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sSup>
                        <m:sSupPr>
                          <m:ctrlPr>
                            <a:rPr lang="zh-CN" altLang="zh-CN" sz="1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CN" sz="12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12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zh-CN" altLang="zh-CN" sz="1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2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altLang="zh-CN" sz="12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</m:sSub>
                        </m:sup>
                      </m:sSup>
                    </m:oMath>
                  </a14:m>
                  <a:r>
                    <a:rPr lang="en-US" altLang="zh-CN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  Compressive sensing can be applied in this step</a:t>
                  </a:r>
                  <a:endParaRPr lang="zh-CN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2" name="文本框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8138" y="3925721"/>
                  <a:ext cx="6808123" cy="283026"/>
                </a:xfrm>
                <a:prstGeom prst="rect">
                  <a:avLst/>
                </a:prstGeom>
                <a:blipFill>
                  <a:blip r:embed="rId6"/>
                  <a:stretch>
                    <a:fillRect l="-90" b="-12500"/>
                  </a:stretch>
                </a:blipFill>
                <a:ln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文本框 12"/>
            <p:cNvSpPr txBox="1"/>
            <p:nvPr/>
          </p:nvSpPr>
          <p:spPr>
            <a:xfrm>
              <a:off x="2418138" y="4597738"/>
              <a:ext cx="6808123" cy="276999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6. </a:t>
              </a:r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Remove phase contaminations by dividing the complex-valued images with and without sample.</a:t>
              </a:r>
              <a:endParaRPr lang="zh-CN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18138" y="5263729"/>
              <a:ext cx="6808123" cy="276999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7. </a:t>
              </a:r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Apply a low-extent BM3D algorithm to denoise holographical images.</a:t>
              </a:r>
              <a:endParaRPr lang="zh-CN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右弧形箭头 14"/>
            <p:cNvSpPr/>
            <p:nvPr/>
          </p:nvSpPr>
          <p:spPr>
            <a:xfrm flipV="1">
              <a:off x="9277350" y="1321723"/>
              <a:ext cx="638175" cy="2028305"/>
            </a:xfrm>
            <a:prstGeom prst="curvedLeftArrow">
              <a:avLst>
                <a:gd name="adj1" fmla="val 18829"/>
                <a:gd name="adj2" fmla="val 50000"/>
                <a:gd name="adj3" fmla="val 35448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燕尾形 15"/>
            <p:cNvSpPr/>
            <p:nvPr/>
          </p:nvSpPr>
          <p:spPr>
            <a:xfrm rot="5400000">
              <a:off x="5769908" y="891046"/>
              <a:ext cx="104581" cy="186035"/>
            </a:xfrm>
            <a:prstGeom prst="chevron">
              <a:avLst>
                <a:gd name="adj" fmla="val 57009"/>
              </a:avLst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燕尾形 19"/>
            <p:cNvSpPr/>
            <p:nvPr/>
          </p:nvSpPr>
          <p:spPr>
            <a:xfrm rot="5400000">
              <a:off x="5769908" y="1920892"/>
              <a:ext cx="104581" cy="186035"/>
            </a:xfrm>
            <a:prstGeom prst="chevron">
              <a:avLst>
                <a:gd name="adj" fmla="val 57009"/>
              </a:avLst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20"/>
            <p:cNvSpPr/>
            <p:nvPr/>
          </p:nvSpPr>
          <p:spPr>
            <a:xfrm rot="5400000">
              <a:off x="5769908" y="2769610"/>
              <a:ext cx="104581" cy="186035"/>
            </a:xfrm>
            <a:prstGeom prst="chevron">
              <a:avLst>
                <a:gd name="adj" fmla="val 57009"/>
              </a:avLst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燕尾形 21"/>
            <p:cNvSpPr/>
            <p:nvPr/>
          </p:nvSpPr>
          <p:spPr>
            <a:xfrm rot="5400000">
              <a:off x="5769908" y="3634501"/>
              <a:ext cx="104581" cy="186035"/>
            </a:xfrm>
            <a:prstGeom prst="chevron">
              <a:avLst>
                <a:gd name="adj" fmla="val 57009"/>
              </a:avLst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燕尾形 22"/>
            <p:cNvSpPr/>
            <p:nvPr/>
          </p:nvSpPr>
          <p:spPr>
            <a:xfrm rot="5400000">
              <a:off x="5769908" y="4310225"/>
              <a:ext cx="104581" cy="186035"/>
            </a:xfrm>
            <a:prstGeom prst="chevron">
              <a:avLst>
                <a:gd name="adj" fmla="val 5700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燕尾形 24"/>
            <p:cNvSpPr/>
            <p:nvPr/>
          </p:nvSpPr>
          <p:spPr>
            <a:xfrm rot="5400000">
              <a:off x="5769908" y="4976215"/>
              <a:ext cx="104581" cy="186035"/>
            </a:xfrm>
            <a:prstGeom prst="chevron">
              <a:avLst>
                <a:gd name="adj" fmla="val 5700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8570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88</Words>
  <Application>Microsoft Office PowerPoint</Application>
  <PresentationFormat>宽屏</PresentationFormat>
  <Paragraphs>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Cambria Math</vt:lpstr>
      <vt:lpstr>Times New Roman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wuu d_shame</dc:creator>
  <cp:lastModifiedBy>wuu d_shame</cp:lastModifiedBy>
  <cp:revision>27</cp:revision>
  <dcterms:created xsi:type="dcterms:W3CDTF">2020-12-24T08:01:24Z</dcterms:created>
  <dcterms:modified xsi:type="dcterms:W3CDTF">2020-12-28T12:12:08Z</dcterms:modified>
</cp:coreProperties>
</file>